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3"/>
  </p:notesMasterIdLst>
  <p:sldIdLst>
    <p:sldId id="256" r:id="rId5"/>
    <p:sldId id="260" r:id="rId6"/>
    <p:sldId id="262" r:id="rId7"/>
    <p:sldId id="306" r:id="rId8"/>
    <p:sldId id="309" r:id="rId9"/>
    <p:sldId id="305" r:id="rId10"/>
    <p:sldId id="304" r:id="rId11"/>
    <p:sldId id="313" r:id="rId12"/>
    <p:sldId id="312" r:id="rId13"/>
    <p:sldId id="315" r:id="rId14"/>
    <p:sldId id="264" r:id="rId15"/>
    <p:sldId id="318" r:id="rId16"/>
    <p:sldId id="316" r:id="rId17"/>
    <p:sldId id="303" r:id="rId18"/>
    <p:sldId id="288" r:id="rId19"/>
    <p:sldId id="302" r:id="rId20"/>
    <p:sldId id="317" r:id="rId21"/>
    <p:sldId id="31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E52D74-648B-4F98-81F9-ECEF13F1B3FE}" v="28" dt="2025-05-26T18:54:15.0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66" autoAdjust="0"/>
    <p:restoredTop sz="85097" autoAdjust="0"/>
  </p:normalViewPr>
  <p:slideViewPr>
    <p:cSldViewPr snapToGrid="0">
      <p:cViewPr varScale="1">
        <p:scale>
          <a:sx n="93" d="100"/>
          <a:sy n="93" d="100"/>
        </p:scale>
        <p:origin x="96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F7CF6-2B3D-4BD8-9CE5-300A60877D41}" type="datetimeFigureOut">
              <a:rPr lang="nl-NL" smtClean="0"/>
              <a:t>18-6-2025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149C7-0865-4E76-BB53-370118AA1E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9254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Beginsituatie – wat is AI – Wie heeft wel eens wat gedaan in AI.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6112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8661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CA005-0F3C-3721-5617-497018263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5B10B3E-DBAD-63FB-9319-B92AAAC32A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00E141C-4EB0-CB48-6E19-33ED3EC297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C3F4E90-046B-7EB8-2409-17E6ED3406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699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EA6BA-829D-4366-F3FB-1B942146D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6FF0812-0232-9789-AFB5-25FEB84BFC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F5CDB12-A714-12BF-EA31-D2A9FE2DC4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Deze spellen zijn gemaakt op een school in Amersfoort. Dit moet nog vervangen worden met de voorbeelden uit de pilot les.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9837C32-53F6-DEE4-0B83-2E998D17CD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7212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9362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Pas eventueel de code aan in de </a:t>
            </a:r>
            <a:r>
              <a:rPr lang="nl-NL" dirty="0" err="1"/>
              <a:t>makecode</a:t>
            </a:r>
            <a:r>
              <a:rPr lang="nl-NL" dirty="0"/>
              <a:t> met geluid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6678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Actie foto’s </a:t>
            </a:r>
          </a:p>
          <a:p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  <a:p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3919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3633E-B4C5-A10C-8837-4F55451A2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6F03A44-90FF-A845-E4E2-8FC059944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5F42ABE-F816-16F3-4B30-489FCFFA32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Alle lessen van dit project</a:t>
            </a:r>
          </a:p>
          <a:p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  <a:p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0C94261-C005-6E51-24A4-ED33B70C7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6826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3DF59-4945-250C-9712-422CDA895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960B818-C8D0-AF43-F2C0-B0AE8B2BE1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0B618C1-67CD-B708-336E-3AE18325E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Nog eens zoiets doen. Je kunt ook aan de slag met de </a:t>
            </a:r>
            <a:r>
              <a:rPr lang="nl-NL" b="0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teachable</a:t>
            </a:r>
            <a:r>
              <a:rPr lang="nl-NL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machine van Google – hierin zit ook beeld en geluid. </a:t>
            </a:r>
          </a:p>
          <a:p>
            <a:endParaRPr lang="nl-NL" b="0" i="0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BBF1C7D-04E9-4F50-8A51-EBE6B3429E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3435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202124"/>
                </a:solidFill>
                <a:effectLst/>
                <a:latin typeface="Google Sans"/>
              </a:rPr>
              <a:t>Wat is de moeilijkste opdracht in de wereld op dit plaatje? Een smartphone, een raket naar de maan sturen, je kamer opruimen of je brein laten functioneren? </a:t>
            </a:r>
            <a:endParaRPr lang="nl-NL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5899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AA4E5-266F-D559-19C4-077CCC32B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56D93E4-9BFC-FA3A-8E09-A8D6B2C5B0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FD41D36-7FF2-9FDF-112A-9EB2E79E49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202124"/>
                </a:solidFill>
                <a:effectLst/>
                <a:latin typeface="Google Sans"/>
              </a:rPr>
              <a:t>Van oertijd tot de zelfrijdende auto’s </a:t>
            </a:r>
            <a:endParaRPr lang="nl-NL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AC16FFB-66DF-8170-A590-D0F8B8FA2F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1563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E163A-AAAD-3461-6A12-A1D208413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E6BFEB0-E7DA-B22D-319D-2F03B9A3EA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9703530-EEEB-FF2B-8D78-DA9946564E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Waar zitten allemaal computers in?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9C4FE5-9B1E-DA99-84F1-23241FFED6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7367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11A2B-4F0B-4819-190C-B61E3D306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8AE3633-4DA4-4FFC-D4C3-17D77D272E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885043B-F10F-E813-DCA0-1C11A99D0C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Hij kan schapen tellen en hij wordt steeds beter en beter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17E810E-7F2C-321C-40B6-B20B15799D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3955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DB2E5-B2F4-7F82-932B-B23569DDD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41114AA-8CD2-77EA-E67B-FE0A36FB79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BD90EB1-B2AA-AA64-26BB-88BEEF2E97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Data maken, klopt  het altijd?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31BF374-7672-178E-8F14-6019E4DEF6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4384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EA726-719B-B7B6-B030-CC64FD8A2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7955256-5321-C694-B6B4-669B74B615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2DED68C-CC45-E86E-FF6D-1F8B9B70E2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620D7DB-8474-AEF5-222A-1C11E3C8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3429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80FFB-EAE1-BE0A-51A8-D33300C3F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F7A226C-6747-4CC5-25F8-7D5FB0705E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853D195-A9A0-E0FD-756A-217A7303D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532AF1E-43B9-49AD-A5ED-EC306FD00B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8996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B9527-4648-71E1-0D51-776F3015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7B4B9C6-023E-0BBD-F360-BE148FEFCF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51151C0-78CF-5C97-7A85-161B16D46E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Wie weet nog wat de microbit is?</a:t>
            </a:r>
          </a:p>
          <a:p>
            <a:endParaRPr lang="nl-NL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FDE0E7-A1E4-8E28-B60E-59DF8E4704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149C7-0865-4E76-BB53-370118AA1ED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5690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hyperlink" Target="https://4pip.nl/lesmateriaal-microbit-fortior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hyperlink" Target="https://teachablemachine.withgoogle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LjgtORzV4js?feature=oembed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video" Target="../media/media1.mp4"/><Relationship Id="rId7" Type="http://schemas.openxmlformats.org/officeDocument/2006/relationships/image" Target="../media/image1.jpeg"/><Relationship Id="rId2" Type="http://schemas.microsoft.com/office/2007/relationships/media" Target="../media/media1.mp4"/><Relationship Id="rId1" Type="http://schemas.openxmlformats.org/officeDocument/2006/relationships/video" Target="https://www.youtube.com/embed/8bMX6rtw6qg?feature=oembed" TargetMode="Externa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jpeg"/><Relationship Id="rId4" Type="http://schemas.openxmlformats.org/officeDocument/2006/relationships/video" Target="https://www.youtube.com/embed/Ntsxp0r5hjU?feature=oembed" TargetMode="Externa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5B91DB09-E7BF-FD97-DA5E-83CC81B3B8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33" b="-3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026" name="Picture 2" descr="How AI Is Learning to Think on Its Own Like Humans">
            <a:extLst>
              <a:ext uri="{FF2B5EF4-FFF2-40B4-BE49-F238E27FC236}">
                <a16:creationId xmlns:a16="http://schemas.microsoft.com/office/drawing/2014/main" id="{4509AC62-FA8D-AA27-3463-2FD2F39A7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0" r="11743" b="-1"/>
          <a:stretch/>
        </p:blipFill>
        <p:spPr bwMode="auto"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Kinderkunst&#10;&#10;Automatisch gegenereerde beschrijving">
            <a:extLst>
              <a:ext uri="{FF2B5EF4-FFF2-40B4-BE49-F238E27FC236}">
                <a16:creationId xmlns:a16="http://schemas.microsoft.com/office/drawing/2014/main" id="{F9B90BB8-2327-E8B3-0217-D7D108CDD5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6" r="2" b="13706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035" name="Freeform: Shape 1034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7" name="Freeform: Shape 1036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E8694F-15C4-F1D9-A93D-66CD8607F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2" y="1508760"/>
            <a:ext cx="3429000" cy="2898648"/>
          </a:xfrm>
        </p:spPr>
        <p:txBody>
          <a:bodyPr>
            <a:normAutofit/>
          </a:bodyPr>
          <a:lstStyle/>
          <a:p>
            <a:pPr algn="l"/>
            <a:r>
              <a:rPr lang="nl-NL" sz="4000" dirty="0"/>
              <a:t>AI met de micro:bit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C9018A6-BF3B-0159-74C0-74E86A3E27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878" y="4773168"/>
            <a:ext cx="3429000" cy="13350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nl-NL" sz="2100" dirty="0"/>
              <a:t>Wat is AI en hoe combineer je dit met de micro:bit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Introduction to Machine Learning for Beginners | by Ayush Pant | TDS  Archive | Medium">
            <a:extLst>
              <a:ext uri="{FF2B5EF4-FFF2-40B4-BE49-F238E27FC236}">
                <a16:creationId xmlns:a16="http://schemas.microsoft.com/office/drawing/2014/main" id="{96C98738-4904-043C-A6C2-52FB495BF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3" r="-2" b="-2"/>
          <a:stretch/>
        </p:blipFill>
        <p:spPr bwMode="auto"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Rectangle 1040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4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19965-86D1-B45D-5137-5CF46E782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6CE7A059-C178-FA43-D359-D927B7E819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" b="338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B8A406D5-F34E-2958-B93C-96004D6B1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67" r="3" b="10685"/>
          <a:stretch/>
        </p:blipFill>
        <p:spPr>
          <a:xfrm>
            <a:off x="7499230" y="-2"/>
            <a:ext cx="4689052" cy="2228757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F5D895E1-B52A-19B2-EA32-D38DFB543E3F}"/>
              </a:ext>
            </a:extLst>
          </p:cNvPr>
          <p:cNvSpPr txBox="1"/>
          <p:nvPr/>
        </p:nvSpPr>
        <p:spPr>
          <a:xfrm>
            <a:off x="7674783" y="761509"/>
            <a:ext cx="43379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dirty="0">
                <a:solidFill>
                  <a:srgbClr val="FFFFFF"/>
                </a:solidFill>
              </a:rPr>
              <a:t>micro:bit</a:t>
            </a:r>
            <a:endParaRPr lang="nl-NL" sz="5400" dirty="0"/>
          </a:p>
        </p:txBody>
      </p:sp>
      <p:pic>
        <p:nvPicPr>
          <p:cNvPr id="2" name="Afbeelding 1" descr="Afbeelding met Kinderkunst&#10;&#10;Automatisch gegenereerde beschrijving">
            <a:extLst>
              <a:ext uri="{FF2B5EF4-FFF2-40B4-BE49-F238E27FC236}">
                <a16:creationId xmlns:a16="http://schemas.microsoft.com/office/drawing/2014/main" id="{8CE70649-5CB1-76F7-BDB6-A63F0D388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" r="5287" b="1"/>
          <a:stretch>
            <a:fillRect/>
          </a:stretch>
        </p:blipFill>
        <p:spPr>
          <a:xfrm>
            <a:off x="261537" y="0"/>
            <a:ext cx="6973109" cy="694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32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98" y="1443"/>
            <a:ext cx="12192796" cy="6856557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61A517-3B91-0113-6BFD-8C73EEB58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036" y="1046378"/>
            <a:ext cx="10243951" cy="446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4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21E2E-0272-B77E-969F-6A6DBAB7C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77A684-8B3C-834E-5800-5003B462B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0027F2CD-E9EC-E0E4-DA72-881D08BE3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98" y="1443"/>
            <a:ext cx="12192796" cy="6856557"/>
          </a:xfrm>
        </p:spPr>
      </p:pic>
      <p:pic>
        <p:nvPicPr>
          <p:cNvPr id="2050" name="Picture 2" descr="MakeCode data logger | micro:bit">
            <a:extLst>
              <a:ext uri="{FF2B5EF4-FFF2-40B4-BE49-F238E27FC236}">
                <a16:creationId xmlns:a16="http://schemas.microsoft.com/office/drawing/2014/main" id="{812496DC-F4AD-66F0-3A54-14029E9AE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884" y="1027906"/>
            <a:ext cx="8336232" cy="466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233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143EA-6126-36CA-A905-42141012D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F079F2A5-B853-E018-F624-CCCFA0EB03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" b="3386"/>
          <a:stretch/>
        </p:blipFill>
        <p:spPr>
          <a:xfrm>
            <a:off x="103279" y="10"/>
            <a:ext cx="12191999" cy="6857990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E1CDB626-142A-2351-5D1B-5650EAA61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67" r="3" b="10685"/>
          <a:stretch/>
        </p:blipFill>
        <p:spPr>
          <a:xfrm>
            <a:off x="946298" y="0"/>
            <a:ext cx="11241983" cy="222875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45F2124C-12A1-51D7-39AD-3246797A5CAE}"/>
              </a:ext>
            </a:extLst>
          </p:cNvPr>
          <p:cNvSpPr txBox="1"/>
          <p:nvPr/>
        </p:nvSpPr>
        <p:spPr>
          <a:xfrm>
            <a:off x="2063882" y="452658"/>
            <a:ext cx="90068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8000" dirty="0" err="1">
                <a:solidFill>
                  <a:srgbClr val="FFFFFF"/>
                </a:solidFill>
              </a:rPr>
              <a:t>Create</a:t>
            </a:r>
            <a:r>
              <a:rPr lang="nl-NL" sz="8000" dirty="0">
                <a:solidFill>
                  <a:srgbClr val="FFFFFF"/>
                </a:solidFill>
              </a:rPr>
              <a:t> ai microbit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4C9C540-8BEC-7626-A044-BA51400B1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785" y="1978672"/>
            <a:ext cx="4620430" cy="458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8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" b="338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74D6586D-3D74-29D9-FA80-383CB541EA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67" r="3" b="10685"/>
          <a:stretch/>
        </p:blipFill>
        <p:spPr>
          <a:xfrm>
            <a:off x="7499900" y="0"/>
            <a:ext cx="4689052" cy="222875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93C1E7A-4892-BD93-D5FF-87B7DF34CAAB}"/>
              </a:ext>
            </a:extLst>
          </p:cNvPr>
          <p:cNvSpPr txBox="1"/>
          <p:nvPr/>
        </p:nvSpPr>
        <p:spPr>
          <a:xfrm>
            <a:off x="7851007" y="517405"/>
            <a:ext cx="43379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dirty="0">
                <a:solidFill>
                  <a:srgbClr val="FFFFFF"/>
                </a:solidFill>
              </a:rPr>
              <a:t>To do</a:t>
            </a:r>
            <a:endParaRPr lang="nl-NL" sz="5400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28CF9307-7FAD-4608-711B-80F0BD4A97A8}"/>
              </a:ext>
            </a:extLst>
          </p:cNvPr>
          <p:cNvSpPr txBox="1"/>
          <p:nvPr/>
        </p:nvSpPr>
        <p:spPr>
          <a:xfrm>
            <a:off x="7402736" y="2628537"/>
            <a:ext cx="4410036" cy="39418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20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Verbind de micro:bit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2000" b="1" kern="100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Verzin 3 datasets</a:t>
            </a:r>
            <a:endParaRPr lang="nl-NL" sz="2000" b="1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Maak deze data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 de data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2000" b="1" kern="100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Test je dataset</a:t>
            </a:r>
            <a:endParaRPr lang="nl-NL" sz="2000" b="1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2000" b="1" kern="100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Pas eventueel de code aan met geluid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2000" b="1" kern="100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Test opnieuw</a:t>
            </a:r>
            <a:endParaRPr lang="nl-NL" sz="20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</a:pPr>
            <a:endParaRPr lang="nl-NL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913A71A1-09BF-CA4A-1421-C6866FA0C8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824"/>
          <a:stretch/>
        </p:blipFill>
        <p:spPr>
          <a:xfrm>
            <a:off x="276007" y="1235676"/>
            <a:ext cx="6581993" cy="52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17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98" y="1443"/>
            <a:ext cx="12192796" cy="6856557"/>
          </a:xfrm>
        </p:spPr>
      </p:pic>
      <p:pic>
        <p:nvPicPr>
          <p:cNvPr id="8" name="Afbeelding 7" descr="Afbeelding met tekst, schermopname, Lettertype, ontwerp&#10;&#10;Door AI gegenereerde inhoud is mogelijk onjuist.">
            <a:extLst>
              <a:ext uri="{FF2B5EF4-FFF2-40B4-BE49-F238E27FC236}">
                <a16:creationId xmlns:a16="http://schemas.microsoft.com/office/drawing/2014/main" id="{22A2C85E-4800-CF4C-4FDB-F2307933DA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821" y="365125"/>
            <a:ext cx="5037784" cy="568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53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4E24373C-3621-4257-EEB1-6600F2250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" b="3386"/>
          <a:stretch/>
        </p:blipFill>
        <p:spPr>
          <a:xfrm>
            <a:off x="0" y="-41003"/>
            <a:ext cx="12191999" cy="6857990"/>
          </a:xfrm>
          <a:prstGeom prst="rect">
            <a:avLst/>
          </a:prstGeom>
        </p:spPr>
      </p:pic>
      <p:pic>
        <p:nvPicPr>
          <p:cNvPr id="2" name="Afbeelding 1" descr="Afbeelding met tekst&#10;&#10;Automatisch gegenereerde beschrijving">
            <a:extLst>
              <a:ext uri="{FF2B5EF4-FFF2-40B4-BE49-F238E27FC236}">
                <a16:creationId xmlns:a16="http://schemas.microsoft.com/office/drawing/2014/main" id="{89D61B41-478C-41D0-BAD5-F31F94C51F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67" r="3" b="10685"/>
          <a:stretch/>
        </p:blipFill>
        <p:spPr>
          <a:xfrm>
            <a:off x="6976117" y="41013"/>
            <a:ext cx="5135013" cy="222875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3AFE67D-FE04-0CE5-647A-1CD978722CEF}"/>
              </a:ext>
            </a:extLst>
          </p:cNvPr>
          <p:cNvSpPr txBox="1"/>
          <p:nvPr/>
        </p:nvSpPr>
        <p:spPr>
          <a:xfrm>
            <a:off x="8158527" y="693726"/>
            <a:ext cx="48408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dirty="0">
                <a:solidFill>
                  <a:srgbClr val="FFFFFF"/>
                </a:solidFill>
              </a:rPr>
              <a:t>Aan de slag</a:t>
            </a:r>
            <a:endParaRPr lang="nl-NL" sz="5400" dirty="0"/>
          </a:p>
        </p:txBody>
      </p:sp>
      <p:pic>
        <p:nvPicPr>
          <p:cNvPr id="5" name="Afbeelding 4" descr="Afbeelding met person, kleding, schermopname, collage&#10;&#10;Door AI gegenereerde inhoud is mogelijk onjuist.">
            <a:extLst>
              <a:ext uri="{FF2B5EF4-FFF2-40B4-BE49-F238E27FC236}">
                <a16:creationId xmlns:a16="http://schemas.microsoft.com/office/drawing/2014/main" id="{24361351-A494-54B1-A4C6-7972AE71F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28" y="336309"/>
            <a:ext cx="6103366" cy="610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91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4677B-2DE5-1639-7788-654858B44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35496110-4242-8A24-1883-6C865926D8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" b="3386"/>
          <a:stretch/>
        </p:blipFill>
        <p:spPr>
          <a:xfrm>
            <a:off x="0" y="-41003"/>
            <a:ext cx="12191999" cy="6857990"/>
          </a:xfrm>
          <a:prstGeom prst="rect">
            <a:avLst/>
          </a:prstGeom>
        </p:spPr>
      </p:pic>
      <p:pic>
        <p:nvPicPr>
          <p:cNvPr id="2" name="Afbeelding 1" descr="Afbeelding met tekst&#10;&#10;Automatisch gegenereerde beschrijving">
            <a:extLst>
              <a:ext uri="{FF2B5EF4-FFF2-40B4-BE49-F238E27FC236}">
                <a16:creationId xmlns:a16="http://schemas.microsoft.com/office/drawing/2014/main" id="{CB367C32-9E45-CA1F-9706-4618E9B363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67" r="3" b="10685"/>
          <a:stretch/>
        </p:blipFill>
        <p:spPr>
          <a:xfrm>
            <a:off x="7056988" y="41013"/>
            <a:ext cx="5135012" cy="2228757"/>
          </a:xfrm>
          <a:prstGeom prst="rect">
            <a:avLst/>
          </a:prstGeom>
        </p:spPr>
      </p:pic>
      <p:pic>
        <p:nvPicPr>
          <p:cNvPr id="5" name="Afbeelding 4">
            <a:hlinkClick r:id="rId4"/>
            <a:extLst>
              <a:ext uri="{FF2B5EF4-FFF2-40B4-BE49-F238E27FC236}">
                <a16:creationId xmlns:a16="http://schemas.microsoft.com/office/drawing/2014/main" id="{21C720B1-4BD4-7A3B-7718-3EB7B6272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717" y="1685813"/>
            <a:ext cx="8517364" cy="489704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FBD2E36-90A3-0805-3585-4CCB618EF11D}"/>
              </a:ext>
            </a:extLst>
          </p:cNvPr>
          <p:cNvSpPr txBox="1"/>
          <p:nvPr/>
        </p:nvSpPr>
        <p:spPr>
          <a:xfrm>
            <a:off x="7313414" y="597460"/>
            <a:ext cx="42030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dirty="0">
                <a:solidFill>
                  <a:srgbClr val="FFFFFF"/>
                </a:solidFill>
              </a:rPr>
              <a:t>Nog meer </a:t>
            </a:r>
            <a:r>
              <a:rPr lang="nl-NL" sz="5400" dirty="0" err="1">
                <a:solidFill>
                  <a:srgbClr val="FFFFFF"/>
                </a:solidFill>
              </a:rPr>
              <a:t>fun</a:t>
            </a:r>
            <a:endParaRPr lang="nl-NL" sz="5400" dirty="0"/>
          </a:p>
        </p:txBody>
      </p:sp>
    </p:spTree>
    <p:extLst>
      <p:ext uri="{BB962C8B-B14F-4D97-AF65-F5344CB8AC3E}">
        <p14:creationId xmlns:p14="http://schemas.microsoft.com/office/powerpoint/2010/main" val="4178444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22157-1413-078C-07BF-A990E5C53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B81F7B0D-AB98-B5FB-D89A-366AFEFED9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" b="3386"/>
          <a:stretch/>
        </p:blipFill>
        <p:spPr>
          <a:xfrm>
            <a:off x="0" y="-41003"/>
            <a:ext cx="12191999" cy="6857990"/>
          </a:xfrm>
          <a:prstGeom prst="rect">
            <a:avLst/>
          </a:prstGeom>
        </p:spPr>
      </p:pic>
      <p:pic>
        <p:nvPicPr>
          <p:cNvPr id="2" name="Afbeelding 1" descr="Afbeelding met tekst&#10;&#10;Automatisch gegenereerde beschrijving">
            <a:extLst>
              <a:ext uri="{FF2B5EF4-FFF2-40B4-BE49-F238E27FC236}">
                <a16:creationId xmlns:a16="http://schemas.microsoft.com/office/drawing/2014/main" id="{70C943C1-54E6-981E-6877-C41E7B5E18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67" r="3" b="10685"/>
          <a:stretch/>
        </p:blipFill>
        <p:spPr>
          <a:xfrm>
            <a:off x="5759532" y="41013"/>
            <a:ext cx="6432468" cy="222875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736357B-D1FD-1BB7-7B35-9DD743FA5B4F}"/>
              </a:ext>
            </a:extLst>
          </p:cNvPr>
          <p:cNvSpPr txBox="1"/>
          <p:nvPr/>
        </p:nvSpPr>
        <p:spPr>
          <a:xfrm>
            <a:off x="6095999" y="693726"/>
            <a:ext cx="5890160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5400">
                <a:solidFill>
                  <a:srgbClr val="FFFFFF"/>
                </a:solidFill>
              </a:rPr>
              <a:t>Teachable</a:t>
            </a:r>
            <a:r>
              <a:rPr lang="nl-NL" sz="5400" dirty="0">
                <a:solidFill>
                  <a:srgbClr val="FFFFFF"/>
                </a:solidFill>
              </a:rPr>
              <a:t> Machine</a:t>
            </a:r>
            <a:endParaRPr lang="nl-NL" sz="5400" dirty="0"/>
          </a:p>
        </p:txBody>
      </p:sp>
      <p:pic>
        <p:nvPicPr>
          <p:cNvPr id="2052" name="Picture 4" descr="Teachable Machine">
            <a:hlinkClick r:id="rId4"/>
            <a:extLst>
              <a:ext uri="{FF2B5EF4-FFF2-40B4-BE49-F238E27FC236}">
                <a16:creationId xmlns:a16="http://schemas.microsoft.com/office/drawing/2014/main" id="{332DB43B-41B4-3C42-9DB0-13CD661F8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90" y="2112732"/>
            <a:ext cx="8255522" cy="442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377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94FE7-C628-65A3-2CD9-01953096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FEC73375-A078-35CB-4E7A-19AC195BD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98" y="1443"/>
            <a:ext cx="12192796" cy="6856557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96F6616-B32E-AD8E-ADCE-8581A307F477}"/>
              </a:ext>
            </a:extLst>
          </p:cNvPr>
          <p:cNvSpPr txBox="1"/>
          <p:nvPr/>
        </p:nvSpPr>
        <p:spPr>
          <a:xfrm>
            <a:off x="1740266" y="1515817"/>
            <a:ext cx="5274393" cy="156966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l-NL" sz="9600" b="1" dirty="0">
                <a:solidFill>
                  <a:srgbClr val="0070C0"/>
                </a:solidFill>
              </a:rPr>
              <a:t>Wat is AI?</a:t>
            </a:r>
          </a:p>
        </p:txBody>
      </p:sp>
    </p:spTree>
    <p:extLst>
      <p:ext uri="{BB962C8B-B14F-4D97-AF65-F5344CB8AC3E}">
        <p14:creationId xmlns:p14="http://schemas.microsoft.com/office/powerpoint/2010/main" val="460266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5B91DB09-E7BF-FD97-DA5E-83CC81B3B8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72" b="7553"/>
          <a:stretch/>
        </p:blipFill>
        <p:spPr>
          <a:xfrm>
            <a:off x="-145774" y="0"/>
            <a:ext cx="13017120" cy="6858000"/>
          </a:xfrm>
          <a:prstGeom prst="rect">
            <a:avLst/>
          </a:prstGeom>
        </p:spPr>
      </p:pic>
      <p:sp>
        <p:nvSpPr>
          <p:cNvPr id="1058" name="Rectangle 105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8FE5293B-9112-AA86-52D4-37EAE74A29B9}"/>
              </a:ext>
            </a:extLst>
          </p:cNvPr>
          <p:cNvSpPr txBox="1"/>
          <p:nvPr/>
        </p:nvSpPr>
        <p:spPr>
          <a:xfrm>
            <a:off x="4603468" y="4741948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</a:t>
            </a: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is AI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057" name="Straight Connector 105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nlinemedia 1" title="Wat is AI?">
            <a:hlinkClick r:id="" action="ppaction://media"/>
            <a:extLst>
              <a:ext uri="{FF2B5EF4-FFF2-40B4-BE49-F238E27FC236}">
                <a16:creationId xmlns:a16="http://schemas.microsoft.com/office/drawing/2014/main" id="{DE01E327-5E79-AFB2-1477-8A24F3B25CA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10869" y="381606"/>
            <a:ext cx="10789704" cy="60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9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83160F-3B26-4663-6D13-F6B082528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C71D8D1C-B9E4-4D04-AF16-7BC4418A4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" b="338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8F35478F-DE14-2819-09C8-8D88908E4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82" r="-2" b="15260"/>
          <a:stretch/>
        </p:blipFill>
        <p:spPr>
          <a:xfrm>
            <a:off x="4493416" y="-9670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A65332C5-6E06-F668-47FA-65D4E842C1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6" r="-3" b="3844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052" name="Picture 4" descr="Kan een zelfrijdende auto gehackt worden? - Techzine.nl">
            <a:extLst>
              <a:ext uri="{FF2B5EF4-FFF2-40B4-BE49-F238E27FC236}">
                <a16:creationId xmlns:a16="http://schemas.microsoft.com/office/drawing/2014/main" id="{2A71A1EE-850F-1108-FA9A-C3F83ACF6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" r="-1" b="-1"/>
          <a:stretch/>
        </p:blipFill>
        <p:spPr bwMode="auto"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even vragen over de prehistorie :: Kits">
            <a:extLst>
              <a:ext uri="{FF2B5EF4-FFF2-40B4-BE49-F238E27FC236}">
                <a16:creationId xmlns:a16="http://schemas.microsoft.com/office/drawing/2014/main" id="{6E190472-62CC-078B-8FFC-22F147694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4" r="-2" b="22263"/>
          <a:stretch/>
        </p:blipFill>
        <p:spPr bwMode="auto"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D4A7413-A85D-84EA-49EB-DF6E804AD970}"/>
              </a:ext>
            </a:extLst>
          </p:cNvPr>
          <p:cNvSpPr txBox="1"/>
          <p:nvPr/>
        </p:nvSpPr>
        <p:spPr>
          <a:xfrm>
            <a:off x="971574" y="1211692"/>
            <a:ext cx="39166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dirty="0">
                <a:solidFill>
                  <a:srgbClr val="FFFFFF"/>
                </a:solidFill>
              </a:rPr>
              <a:t>Oertijd</a:t>
            </a:r>
            <a:endParaRPr lang="nl-NL" sz="54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05D51B1-121D-FCE9-F5D1-E109D2372DB2}"/>
              </a:ext>
            </a:extLst>
          </p:cNvPr>
          <p:cNvSpPr txBox="1"/>
          <p:nvPr/>
        </p:nvSpPr>
        <p:spPr>
          <a:xfrm>
            <a:off x="6202037" y="1211692"/>
            <a:ext cx="59899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dirty="0">
                <a:solidFill>
                  <a:srgbClr val="FFFFFF"/>
                </a:solidFill>
              </a:rPr>
              <a:t>Zelfrijdende auto’s </a:t>
            </a:r>
            <a:endParaRPr lang="nl-NL" sz="5400" dirty="0"/>
          </a:p>
        </p:txBody>
      </p:sp>
    </p:spTree>
    <p:extLst>
      <p:ext uri="{BB962C8B-B14F-4D97-AF65-F5344CB8AC3E}">
        <p14:creationId xmlns:p14="http://schemas.microsoft.com/office/powerpoint/2010/main" val="2144698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DFCE9-86E7-36DE-3FAE-D7835B724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762B94-5302-AE25-B44D-31AE0B48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A55E6C26-C5A9-106E-736E-BD4AFB657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98" y="1443"/>
            <a:ext cx="12192796" cy="6856557"/>
          </a:xfrm>
        </p:spPr>
      </p:pic>
      <p:pic>
        <p:nvPicPr>
          <p:cNvPr id="5" name="Afbeelding 4" descr="Afbeelding met persoon, Tekenfilm, jongen, kleding&#10;&#10;Door AI gegenereerde inhoud is mogelijk onjuist.">
            <a:extLst>
              <a:ext uri="{FF2B5EF4-FFF2-40B4-BE49-F238E27FC236}">
                <a16:creationId xmlns:a16="http://schemas.microsoft.com/office/drawing/2014/main" id="{CA1F70DF-8E12-2E9F-6881-A9D4DFCC9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63" y="365126"/>
            <a:ext cx="9801274" cy="5677866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miter/>
          </a:ln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22FC0B0-A6BF-A557-B8CB-A442B5DC7557}"/>
              </a:ext>
            </a:extLst>
          </p:cNvPr>
          <p:cNvSpPr/>
          <p:nvPr/>
        </p:nvSpPr>
        <p:spPr>
          <a:xfrm>
            <a:off x="1512875" y="410226"/>
            <a:ext cx="5622881" cy="808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Graphic 8" descr="Terug met effen opvulling">
            <a:extLst>
              <a:ext uri="{FF2B5EF4-FFF2-40B4-BE49-F238E27FC236}">
                <a16:creationId xmlns:a16="http://schemas.microsoft.com/office/drawing/2014/main" id="{3990CBDE-CA4E-D323-281C-BA0154D98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689450">
            <a:off x="2655961" y="1945486"/>
            <a:ext cx="914400" cy="914400"/>
          </a:xfrm>
          <a:prstGeom prst="rect">
            <a:avLst/>
          </a:prstGeom>
        </p:spPr>
      </p:pic>
      <p:pic>
        <p:nvPicPr>
          <p:cNvPr id="11" name="Graphic 10" descr="Terug met effen opvulling">
            <a:extLst>
              <a:ext uri="{FF2B5EF4-FFF2-40B4-BE49-F238E27FC236}">
                <a16:creationId xmlns:a16="http://schemas.microsoft.com/office/drawing/2014/main" id="{5381A583-AB76-42D9-0350-9377721D2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689450">
            <a:off x="4845129" y="2333161"/>
            <a:ext cx="914400" cy="914400"/>
          </a:xfrm>
          <a:prstGeom prst="rect">
            <a:avLst/>
          </a:prstGeom>
        </p:spPr>
      </p:pic>
      <p:pic>
        <p:nvPicPr>
          <p:cNvPr id="12" name="Graphic 11" descr="Terug met effen opvulling">
            <a:extLst>
              <a:ext uri="{FF2B5EF4-FFF2-40B4-BE49-F238E27FC236}">
                <a16:creationId xmlns:a16="http://schemas.microsoft.com/office/drawing/2014/main" id="{F868F2BC-9DF5-E084-E619-243FDFD99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689450">
            <a:off x="3907193" y="2056428"/>
            <a:ext cx="914400" cy="914400"/>
          </a:xfrm>
          <a:prstGeom prst="rect">
            <a:avLst/>
          </a:prstGeom>
        </p:spPr>
      </p:pic>
      <p:pic>
        <p:nvPicPr>
          <p:cNvPr id="13" name="Graphic 12" descr="Terug met effen opvulling">
            <a:extLst>
              <a:ext uri="{FF2B5EF4-FFF2-40B4-BE49-F238E27FC236}">
                <a16:creationId xmlns:a16="http://schemas.microsoft.com/office/drawing/2014/main" id="{384E7488-FA9D-3609-584D-C701EDBD1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116715">
            <a:off x="1728260" y="2834166"/>
            <a:ext cx="914400" cy="914400"/>
          </a:xfrm>
          <a:prstGeom prst="rect">
            <a:avLst/>
          </a:prstGeom>
        </p:spPr>
      </p:pic>
      <p:pic>
        <p:nvPicPr>
          <p:cNvPr id="14" name="Graphic 13" descr="Terug met effen opvulling">
            <a:extLst>
              <a:ext uri="{FF2B5EF4-FFF2-40B4-BE49-F238E27FC236}">
                <a16:creationId xmlns:a16="http://schemas.microsoft.com/office/drawing/2014/main" id="{551E50A6-F63E-F214-241F-10F6373E8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689450">
            <a:off x="2718357" y="3792610"/>
            <a:ext cx="914400" cy="914400"/>
          </a:xfrm>
          <a:prstGeom prst="rect">
            <a:avLst/>
          </a:prstGeom>
        </p:spPr>
      </p:pic>
      <p:pic>
        <p:nvPicPr>
          <p:cNvPr id="15" name="Graphic 14" descr="Terug met effen opvulling">
            <a:extLst>
              <a:ext uri="{FF2B5EF4-FFF2-40B4-BE49-F238E27FC236}">
                <a16:creationId xmlns:a16="http://schemas.microsoft.com/office/drawing/2014/main" id="{411A9080-755B-32BB-2ADC-5264092E2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689450">
            <a:off x="5816412" y="1597168"/>
            <a:ext cx="914400" cy="914400"/>
          </a:xfrm>
          <a:prstGeom prst="rect">
            <a:avLst/>
          </a:prstGeom>
        </p:spPr>
      </p:pic>
      <p:pic>
        <p:nvPicPr>
          <p:cNvPr id="16" name="Graphic 15" descr="Terug met effen opvulling">
            <a:extLst>
              <a:ext uri="{FF2B5EF4-FFF2-40B4-BE49-F238E27FC236}">
                <a16:creationId xmlns:a16="http://schemas.microsoft.com/office/drawing/2014/main" id="{CA55B48A-2CEB-F967-9A4D-1FAA508241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689450">
            <a:off x="7870864" y="1780358"/>
            <a:ext cx="914400" cy="914400"/>
          </a:xfrm>
          <a:prstGeom prst="rect">
            <a:avLst/>
          </a:prstGeom>
        </p:spPr>
      </p:pic>
      <p:pic>
        <p:nvPicPr>
          <p:cNvPr id="17" name="Graphic 16" descr="Terug met effen opvulling">
            <a:extLst>
              <a:ext uri="{FF2B5EF4-FFF2-40B4-BE49-F238E27FC236}">
                <a16:creationId xmlns:a16="http://schemas.microsoft.com/office/drawing/2014/main" id="{C20E9CE2-DB1E-5917-9665-E1A4FF97B6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034404">
            <a:off x="9696230" y="2876309"/>
            <a:ext cx="914400" cy="914400"/>
          </a:xfrm>
          <a:prstGeom prst="rect">
            <a:avLst/>
          </a:prstGeom>
        </p:spPr>
      </p:pic>
      <p:pic>
        <p:nvPicPr>
          <p:cNvPr id="18" name="Graphic 17" descr="Terug met effen opvulling">
            <a:extLst>
              <a:ext uri="{FF2B5EF4-FFF2-40B4-BE49-F238E27FC236}">
                <a16:creationId xmlns:a16="http://schemas.microsoft.com/office/drawing/2014/main" id="{F8B20962-795E-67DF-3218-F50CE96FC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116715">
            <a:off x="7163074" y="2796730"/>
            <a:ext cx="914400" cy="914400"/>
          </a:xfrm>
          <a:prstGeom prst="rect">
            <a:avLst/>
          </a:prstGeom>
        </p:spPr>
      </p:pic>
      <p:pic>
        <p:nvPicPr>
          <p:cNvPr id="19" name="Graphic 18" descr="Terug met effen opvulling">
            <a:extLst>
              <a:ext uri="{FF2B5EF4-FFF2-40B4-BE49-F238E27FC236}">
                <a16:creationId xmlns:a16="http://schemas.microsoft.com/office/drawing/2014/main" id="{B2C39FA0-EEE0-98B0-DCD3-E21AF5D3DE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778340">
            <a:off x="7355138" y="3428750"/>
            <a:ext cx="914400" cy="914400"/>
          </a:xfrm>
          <a:prstGeom prst="rect">
            <a:avLst/>
          </a:prstGeom>
        </p:spPr>
      </p:pic>
      <p:pic>
        <p:nvPicPr>
          <p:cNvPr id="20" name="Graphic 19" descr="Terug met effen opvulling">
            <a:extLst>
              <a:ext uri="{FF2B5EF4-FFF2-40B4-BE49-F238E27FC236}">
                <a16:creationId xmlns:a16="http://schemas.microsoft.com/office/drawing/2014/main" id="{00C73BD7-AA57-A96B-520C-3F4D2D087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778340">
            <a:off x="9399510" y="4433755"/>
            <a:ext cx="914400" cy="914400"/>
          </a:xfrm>
          <a:prstGeom prst="rect">
            <a:avLst/>
          </a:prstGeom>
        </p:spPr>
      </p:pic>
      <p:pic>
        <p:nvPicPr>
          <p:cNvPr id="21" name="Graphic 20" descr="Terug met effen opvulling">
            <a:extLst>
              <a:ext uri="{FF2B5EF4-FFF2-40B4-BE49-F238E27FC236}">
                <a16:creationId xmlns:a16="http://schemas.microsoft.com/office/drawing/2014/main" id="{1AC013B0-0E71-4C3C-3677-22A8D1651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778340">
            <a:off x="6688819" y="51083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7C847-8919-3A6A-1EA6-C06DC3C92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33E3CC25-7634-F5C0-560E-D3F0B2B335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71" b="338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01641407-9514-63FA-BA99-5767D0FFC5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767" r="3" b="10685"/>
          <a:stretch/>
        </p:blipFill>
        <p:spPr>
          <a:xfrm>
            <a:off x="7499230" y="-2"/>
            <a:ext cx="4689052" cy="2228757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B133C16B-E2EA-F8A1-7CCF-6637E1969772}"/>
              </a:ext>
            </a:extLst>
          </p:cNvPr>
          <p:cNvSpPr txBox="1"/>
          <p:nvPr/>
        </p:nvSpPr>
        <p:spPr>
          <a:xfrm>
            <a:off x="8031492" y="693727"/>
            <a:ext cx="39166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dirty="0">
                <a:solidFill>
                  <a:srgbClr val="FFFFFF"/>
                </a:solidFill>
              </a:rPr>
              <a:t>Voorbeeld</a:t>
            </a:r>
            <a:endParaRPr lang="nl-NL" sz="5400" dirty="0"/>
          </a:p>
        </p:txBody>
      </p:sp>
      <p:pic>
        <p:nvPicPr>
          <p:cNvPr id="3" name="Onlinemedia 2" title="Plainsight vision AI for livestock management.">
            <a:hlinkClick r:id="" action="ppaction://media"/>
            <a:extLst>
              <a:ext uri="{FF2B5EF4-FFF2-40B4-BE49-F238E27FC236}">
                <a16:creationId xmlns:a16="http://schemas.microsoft.com/office/drawing/2014/main" id="{71D37F2C-BCBF-6D04-93DD-9C75AF58874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33719" y="3036498"/>
            <a:ext cx="4295324" cy="2865920"/>
          </a:xfrm>
          <a:prstGeom prst="rect">
            <a:avLst/>
          </a:prstGeom>
        </p:spPr>
      </p:pic>
      <p:pic>
        <p:nvPicPr>
          <p:cNvPr id="6" name="Genesis, this movie entirely made by AI, 4K">
            <a:hlinkClick r:id="" action="ppaction://media"/>
            <a:extLst>
              <a:ext uri="{FF2B5EF4-FFF2-40B4-BE49-F238E27FC236}">
                <a16:creationId xmlns:a16="http://schemas.microsoft.com/office/drawing/2014/main" id="{4CC64B09-194A-04CB-5B5B-6DF98FD1B7D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69229" y="3150216"/>
            <a:ext cx="4689052" cy="2637592"/>
          </a:xfrm>
          <a:prstGeom prst="rect">
            <a:avLst/>
          </a:prstGeom>
        </p:spPr>
      </p:pic>
      <p:pic>
        <p:nvPicPr>
          <p:cNvPr id="7" name="Onlinemedia 4" title="AI Will Smith eating spaghetti 2024🍝 #ai #shorts">
            <a:hlinkClick r:id="" action="ppaction://media"/>
            <a:extLst>
              <a:ext uri="{FF2B5EF4-FFF2-40B4-BE49-F238E27FC236}">
                <a16:creationId xmlns:a16="http://schemas.microsoft.com/office/drawing/2014/main" id="{B338168E-3CDE-8A2F-543A-D9CACA8D56C6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10"/>
          <a:stretch>
            <a:fillRect/>
          </a:stretch>
        </p:blipFill>
        <p:spPr>
          <a:xfrm>
            <a:off x="4822772" y="1808660"/>
            <a:ext cx="2248403" cy="397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6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745C7-C21E-8853-F199-C5343B727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B5540F-061E-40EE-4606-45BBE9CCB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schermopname, Rechthoek, whiteboard">
            <a:extLst>
              <a:ext uri="{FF2B5EF4-FFF2-40B4-BE49-F238E27FC236}">
                <a16:creationId xmlns:a16="http://schemas.microsoft.com/office/drawing/2014/main" id="{1EA74730-D930-8B47-73FA-DB99970A7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796" y="0"/>
            <a:ext cx="12192796" cy="6856557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8EDF428-3DAA-7C70-CFC8-DF0C731040B3}"/>
              </a:ext>
            </a:extLst>
          </p:cNvPr>
          <p:cNvSpPr txBox="1"/>
          <p:nvPr/>
        </p:nvSpPr>
        <p:spPr>
          <a:xfrm>
            <a:off x="1295952" y="2418492"/>
            <a:ext cx="8346772" cy="156966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l-NL" sz="9600" b="1" dirty="0">
                <a:solidFill>
                  <a:srgbClr val="0070C0"/>
                </a:solidFill>
              </a:rPr>
              <a:t>Klopt het altijd?</a:t>
            </a:r>
          </a:p>
        </p:txBody>
      </p:sp>
    </p:spTree>
    <p:extLst>
      <p:ext uri="{BB962C8B-B14F-4D97-AF65-F5344CB8AC3E}">
        <p14:creationId xmlns:p14="http://schemas.microsoft.com/office/powerpoint/2010/main" val="1608508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F6C94-8AAD-98B0-2501-6196799CB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6D3FA01E-6421-C467-BBC5-0E71AF2267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" b="338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045E9562-3EE0-E641-0167-B94FC15001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67" r="3" b="10685"/>
          <a:stretch/>
        </p:blipFill>
        <p:spPr>
          <a:xfrm>
            <a:off x="7499230" y="-2"/>
            <a:ext cx="4689052" cy="2228757"/>
          </a:xfrm>
          <a:prstGeom prst="rect">
            <a:avLst/>
          </a:prstGeom>
        </p:spPr>
      </p:pic>
      <p:pic>
        <p:nvPicPr>
          <p:cNvPr id="2" name="Picture 2" descr="Chihuahua or muffin? My search for the best computer vision API">
            <a:extLst>
              <a:ext uri="{FF2B5EF4-FFF2-40B4-BE49-F238E27FC236}">
                <a16:creationId xmlns:a16="http://schemas.microsoft.com/office/drawing/2014/main" id="{BD5E9269-3B2A-3E78-076E-4D0FFC292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3"/>
          <a:stretch/>
        </p:blipFill>
        <p:spPr bwMode="auto">
          <a:xfrm>
            <a:off x="2715019" y="192301"/>
            <a:ext cx="6544052" cy="625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978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BE3FE5-9F53-87D0-00D2-D964F5883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0B17D19B-E06E-9575-7E63-0C0A565DFB38}"/>
              </a:ext>
            </a:extLst>
          </p:cNvPr>
          <p:cNvSpPr txBox="1"/>
          <p:nvPr/>
        </p:nvSpPr>
        <p:spPr>
          <a:xfrm>
            <a:off x="4603468" y="4741948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Data invoeren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45CEEDB-0CA1-2713-71BB-1C53BF539B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80" r="11859" b="1"/>
          <a:stretch>
            <a:fillRect/>
          </a:stretch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9405D921-2C8E-7DB6-7227-BCB1CE139D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56" r="1" b="7337"/>
          <a:stretch>
            <a:fillRect/>
          </a:stretch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8" name="Picture 2" descr="Unleashing the Power of AI: Exploring AI Tools in Marketing - Anderson  Advertising">
            <a:extLst>
              <a:ext uri="{FF2B5EF4-FFF2-40B4-BE49-F238E27FC236}">
                <a16:creationId xmlns:a16="http://schemas.microsoft.com/office/drawing/2014/main" id="{1154A0D3-A02C-F1C1-600E-6614D5259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66" r="6" b="14769"/>
          <a:stretch>
            <a:fillRect/>
          </a:stretch>
        </p:blipFill>
        <p:spPr bwMode="auto">
          <a:xfrm>
            <a:off x="4190180" y="2422097"/>
            <a:ext cx="3794760" cy="20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t Dataset">
            <a:extLst>
              <a:ext uri="{FF2B5EF4-FFF2-40B4-BE49-F238E27FC236}">
                <a16:creationId xmlns:a16="http://schemas.microsoft.com/office/drawing/2014/main" id="{78D79CE7-3425-6480-F09F-A31AFEC43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" r="4045" b="-3"/>
          <a:stretch>
            <a:fillRect/>
          </a:stretch>
        </p:blipFill>
        <p:spPr bwMode="auto">
          <a:xfrm>
            <a:off x="8086176" y="321733"/>
            <a:ext cx="3797984" cy="41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C490D088-81DA-447F-0243-C3392575EC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23" r="1" b="7305"/>
          <a:stretch>
            <a:fillRect/>
          </a:stretch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83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A83AE6B835BF4D9E17AEF0A784296C" ma:contentTypeVersion="13" ma:contentTypeDescription="Een nieuw document maken." ma:contentTypeScope="" ma:versionID="2684c99d934ad63680b6b625623eb102">
  <xsd:schema xmlns:xsd="http://www.w3.org/2001/XMLSchema" xmlns:xs="http://www.w3.org/2001/XMLSchema" xmlns:p="http://schemas.microsoft.com/office/2006/metadata/properties" xmlns:ns2="bce25a6a-5df6-4131-8bd4-46fe0d3f3be6" xmlns:ns3="62df26fc-5138-4420-8374-9eac070603a0" targetNamespace="http://schemas.microsoft.com/office/2006/metadata/properties" ma:root="true" ma:fieldsID="12f05800de1eddec46d733bed5519069" ns2:_="" ns3:_="">
    <xsd:import namespace="bce25a6a-5df6-4131-8bd4-46fe0d3f3be6"/>
    <xsd:import namespace="62df26fc-5138-4420-8374-9eac070603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e25a6a-5df6-4131-8bd4-46fe0d3f3b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17b5585b-ca92-4af9-9e07-1ee0498481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df26fc-5138-4420-8374-9eac070603a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3d1d04-60c8-4243-8bf5-32def632b6ea}" ma:internalName="TaxCatchAll" ma:showField="CatchAllData" ma:web="62df26fc-5138-4420-8374-9eac070603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e25a6a-5df6-4131-8bd4-46fe0d3f3be6">
      <Terms xmlns="http://schemas.microsoft.com/office/infopath/2007/PartnerControls"/>
    </lcf76f155ced4ddcb4097134ff3c332f>
    <TaxCatchAll xmlns="62df26fc-5138-4420-8374-9eac070603a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093782-A762-4752-8278-F8F638438C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e25a6a-5df6-4131-8bd4-46fe0d3f3be6"/>
    <ds:schemaRef ds:uri="62df26fc-5138-4420-8374-9eac070603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8B5219-38B0-4F64-804E-28523820EF43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bce25a6a-5df6-4131-8bd4-46fe0d3f3be6"/>
    <ds:schemaRef ds:uri="62df26fc-5138-4420-8374-9eac070603a0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2F9594A-6C48-410C-AD1F-89FA908146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1854</TotalTime>
  <Words>244</Words>
  <Application>Microsoft Office PowerPoint</Application>
  <PresentationFormat>Breedbeeld</PresentationFormat>
  <Paragraphs>51</Paragraphs>
  <Slides>18</Slides>
  <Notes>17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5" baseType="lpstr">
      <vt:lpstr>Arial</vt:lpstr>
      <vt:lpstr>Arial</vt:lpstr>
      <vt:lpstr>Calibri</vt:lpstr>
      <vt:lpstr>Calibri Light</vt:lpstr>
      <vt:lpstr>Google Sans</vt:lpstr>
      <vt:lpstr>Symbol</vt:lpstr>
      <vt:lpstr>office theme</vt:lpstr>
      <vt:lpstr>AI met de micro:bit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Pauline Maas</dc:creator>
  <cp:lastModifiedBy>Pauline Maas</cp:lastModifiedBy>
  <cp:revision>88</cp:revision>
  <dcterms:created xsi:type="dcterms:W3CDTF">2013-07-15T20:26:40Z</dcterms:created>
  <dcterms:modified xsi:type="dcterms:W3CDTF">2025-06-18T15:20:04Z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0x01010032A83AE6B835BF4D9E17AEF0A784296C</vt:lpwstr>
  </property>
  <property fmtid="{D5CDD505-2E9C-101B-9397-08002B2CF9AE}" pid="3" name="MediaServiceImageTags">
    <vt:lpwstr/>
  </property>
</Properties>
</file>